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7" r:id="rId7"/>
    <p:sldId id="338" r:id="rId8"/>
    <p:sldId id="339" r:id="rId9"/>
    <p:sldId id="340" r:id="rId10"/>
    <p:sldId id="341" r:id="rId11"/>
    <p:sldId id="342" r:id="rId12"/>
    <p:sldId id="347" r:id="rId13"/>
    <p:sldId id="348" r:id="rId14"/>
    <p:sldId id="344" r:id="rId15"/>
    <p:sldId id="345" r:id="rId16"/>
    <p:sldId id="346" r:id="rId17"/>
    <p:sldId id="335" r:id="rId18"/>
    <p:sldId id="34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5C"/>
    <a:srgbClr val="337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92" y="512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.png"/><Relationship Id="rId18" Type="http://schemas.openxmlformats.org/officeDocument/2006/relationships/image" Target="../media/image47.svg"/><Relationship Id="rId3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4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4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61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hyperlink" Target="https://han-gyumin.shinyapps.io/diecasting_pjt1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0.svg"/><Relationship Id="rId3" Type="http://schemas.openxmlformats.org/officeDocument/2006/relationships/image" Target="../media/image610.svg"/><Relationship Id="rId7" Type="http://schemas.openxmlformats.org/officeDocument/2006/relationships/image" Target="../media/image122.svg"/><Relationship Id="rId12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28.png"/><Relationship Id="rId5" Type="http://schemas.openxmlformats.org/officeDocument/2006/relationships/image" Target="../media/image120.svg"/><Relationship Id="rId10" Type="http://schemas.openxmlformats.org/officeDocument/2006/relationships/image" Target="../media/image124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7.svg"/><Relationship Id="rId18" Type="http://schemas.openxmlformats.org/officeDocument/2006/relationships/image" Target="../media/image17.png"/><Relationship Id="rId3" Type="http://schemas.openxmlformats.org/officeDocument/2006/relationships/image" Target="../media/image32.svg"/><Relationship Id="rId21" Type="http://schemas.openxmlformats.org/officeDocument/2006/relationships/image" Target="../media/image59.svg"/><Relationship Id="rId7" Type="http://schemas.openxmlformats.org/officeDocument/2006/relationships/image" Target="../media/image51.svg"/><Relationship Id="rId12" Type="http://schemas.openxmlformats.org/officeDocument/2006/relationships/image" Target="../media/image14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9.svg"/><Relationship Id="rId10" Type="http://schemas.openxmlformats.org/officeDocument/2006/relationships/image" Target="../media/image13.png"/><Relationship Id="rId19" Type="http://schemas.openxmlformats.org/officeDocument/2006/relationships/image" Target="../media/image13.svg"/><Relationship Id="rId4" Type="http://schemas.openxmlformats.org/officeDocument/2006/relationships/image" Target="../media/image10.png"/><Relationship Id="rId9" Type="http://schemas.openxmlformats.org/officeDocument/2006/relationships/image" Target="../media/image53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5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21" Type="http://schemas.openxmlformats.org/officeDocument/2006/relationships/image" Target="../media/image28.png"/><Relationship Id="rId7" Type="http://schemas.openxmlformats.org/officeDocument/2006/relationships/image" Target="../media/image22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image" Target="../media/image74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7.svg"/><Relationship Id="rId10" Type="http://schemas.openxmlformats.org/officeDocument/2006/relationships/image" Target="../media/image68.svg"/><Relationship Id="rId19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72.sv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32.png"/><Relationship Id="rId18" Type="http://schemas.openxmlformats.org/officeDocument/2006/relationships/image" Target="../media/image89.svg"/><Relationship Id="rId26" Type="http://schemas.openxmlformats.org/officeDocument/2006/relationships/image" Target="../media/image22.png"/><Relationship Id="rId3" Type="http://schemas.openxmlformats.org/officeDocument/2006/relationships/image" Target="../media/image61.sv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83.svg"/><Relationship Id="rId17" Type="http://schemas.openxmlformats.org/officeDocument/2006/relationships/image" Target="../media/image34.png"/><Relationship Id="rId25" Type="http://schemas.openxmlformats.org/officeDocument/2006/relationships/image" Target="../media/image37.svg"/><Relationship Id="rId2" Type="http://schemas.openxmlformats.org/officeDocument/2006/relationships/image" Target="../media/image19.png"/><Relationship Id="rId16" Type="http://schemas.openxmlformats.org/officeDocument/2006/relationships/image" Target="../media/image87.svg"/><Relationship Id="rId20" Type="http://schemas.openxmlformats.org/officeDocument/2006/relationships/image" Target="../media/image91.sv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1" Type="http://schemas.openxmlformats.org/officeDocument/2006/relationships/image" Target="../media/image31.png"/><Relationship Id="rId24" Type="http://schemas.openxmlformats.org/officeDocument/2006/relationships/image" Target="../media/image4.png"/><Relationship Id="rId15" Type="http://schemas.openxmlformats.org/officeDocument/2006/relationships/image" Target="../media/image33.png"/><Relationship Id="rId23" Type="http://schemas.openxmlformats.org/officeDocument/2006/relationships/image" Target="../media/image28.png"/><Relationship Id="rId28" Type="http://schemas.openxmlformats.org/officeDocument/2006/relationships/image" Target="../media/image37.png"/><Relationship Id="rId10" Type="http://schemas.openxmlformats.org/officeDocument/2006/relationships/image" Target="../media/image81.sv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14" Type="http://schemas.openxmlformats.org/officeDocument/2006/relationships/image" Target="../media/image85.svg"/><Relationship Id="rId22" Type="http://schemas.openxmlformats.org/officeDocument/2006/relationships/image" Target="../media/image93.svg"/><Relationship Id="rId27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0.svg"/><Relationship Id="rId3" Type="http://schemas.openxmlformats.org/officeDocument/2006/relationships/image" Target="../media/image61.svg"/><Relationship Id="rId7" Type="http://schemas.openxmlformats.org/officeDocument/2006/relationships/image" Target="../media/image98.svg"/><Relationship Id="rId12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7.svg"/><Relationship Id="rId5" Type="http://schemas.openxmlformats.org/officeDocument/2006/relationships/image" Target="../media/image97.svg"/><Relationship Id="rId15" Type="http://schemas.openxmlformats.org/officeDocument/2006/relationships/image" Target="../media/image102.svg"/><Relationship Id="rId4" Type="http://schemas.openxmlformats.org/officeDocument/2006/relationships/image" Target="../media/image38.png"/><Relationship Id="rId9" Type="http://schemas.openxmlformats.org/officeDocument/2006/relationships/image" Target="../media/image4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3732641" y="1370504"/>
            <a:ext cx="8412031" cy="1916562"/>
            <a:chOff x="6747213" y="1370504"/>
            <a:chExt cx="4736481" cy="19165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빅데이터스쿨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477328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4800" b="1" dirty="0" smtClean="0"/>
                <a:t>주조 공정 센서 데이터 기반 공정 모니터링 대시보드 개발</a:t>
              </a:r>
              <a:endParaRPr lang="ko-KR" altLang="en-US" sz="4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700802"/>
            <a:chOff x="6768048" y="3882051"/>
            <a:chExt cx="5236249" cy="1700802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1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길거리캐스팅</a:t>
              </a:r>
              <a:endParaRPr lang="en-US" altLang="ko-KR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이주연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신태선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한규민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박수현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61665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김태호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인지성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조수아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876" y="-36478"/>
            <a:ext cx="12278776" cy="6906812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모델 성능 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en-US" altLang="ko-KR" b="1" dirty="0" err="1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XGBoost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_</a:t>
              </a: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불량예측모델</a:t>
              </a: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72984" y="6561348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544975" y="899005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 smtClean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5360" y="2267727"/>
            <a:ext cx="5407027" cy="416069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56040" y="2282886"/>
            <a:ext cx="5407027" cy="4160697"/>
          </a:xfrm>
          <a:prstGeom prst="roundRect">
            <a:avLst/>
          </a:prstGeom>
          <a:ln>
            <a:solidFill>
              <a:srgbClr val="FFD85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2595"/>
          <a:stretch/>
        </p:blipFill>
        <p:spPr>
          <a:xfrm>
            <a:off x="1117126" y="2600908"/>
            <a:ext cx="3924978" cy="3816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5143" y="2636912"/>
            <a:ext cx="3884390" cy="37801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47528" y="2298618"/>
            <a:ext cx="306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F1</a:t>
            </a:r>
            <a:r>
              <a:rPr lang="ko-KR" altLang="en-US" sz="1400" b="1" dirty="0" smtClean="0"/>
              <a:t>기준 </a:t>
            </a:r>
            <a:r>
              <a:rPr lang="en-US" altLang="ko-KR" sz="1400" b="1" dirty="0" smtClean="0"/>
              <a:t>Confusion Matrix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968208" y="2329421"/>
            <a:ext cx="306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Recall </a:t>
            </a:r>
            <a:r>
              <a:rPr lang="ko-KR" altLang="en-US" sz="1400" b="1" dirty="0" smtClean="0"/>
              <a:t>기준 </a:t>
            </a:r>
            <a:r>
              <a:rPr lang="en-US" altLang="ko-KR" sz="1400" b="1" dirty="0" smtClean="0"/>
              <a:t>Confusion Matrix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2038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564" y="2233629"/>
            <a:ext cx="7535664" cy="42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532" y="2330519"/>
            <a:ext cx="8711729" cy="40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3352" y="-11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564" y="2394484"/>
            <a:ext cx="7636156" cy="4304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1564" y="2086707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불량 탐지 되었을 때</a:t>
            </a:r>
            <a:r>
              <a:rPr lang="en-US" altLang="ko-KR" sz="1400" dirty="0" smtClean="0"/>
              <a:t>,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92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170" y="1975457"/>
            <a:ext cx="8054632" cy="3406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32" y="4014538"/>
            <a:ext cx="7895982" cy="27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7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160" y="2020116"/>
            <a:ext cx="7200000" cy="39852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39" y="4012741"/>
            <a:ext cx="7200000" cy="25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결과물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461139" y="904028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④ 시연 결과물</a:t>
            </a:r>
            <a:r>
              <a:rPr lang="en-US" altLang="ko-KR" sz="1400" b="1" spc="-100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52" y="1938000"/>
            <a:ext cx="7200000" cy="4018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860" y="2626621"/>
            <a:ext cx="7200000" cy="39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시연영상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링크 별도 첨부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hlinkClick r:id="rId5"/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63388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98851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38699" y="2551839"/>
              <a:ext cx="5051965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결과물에 대한 완성도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평가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329100"/>
            <a:ext cx="5363941" cy="216000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5" y="4660159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개선점이나 보완할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74085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11707" y="4648705"/>
              <a:ext cx="4622911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216000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539296" y="2537402"/>
              <a:ext cx="4995645" cy="397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6978520" y="4941717"/>
            <a:ext cx="4230048" cy="105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771989" y="5338010"/>
            <a:ext cx="464311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/>
              <a:t>실무에 적용 가능한 대시보드를 팀원들과 함께 </a:t>
            </a:r>
            <a:r>
              <a:rPr lang="ko-KR" altLang="en-US" sz="1000" b="1" dirty="0"/>
              <a:t>기획</a:t>
            </a:r>
            <a:r>
              <a:rPr lang="en-US" altLang="ko-KR" sz="1000" b="1" dirty="0"/>
              <a:t>–</a:t>
            </a:r>
            <a:r>
              <a:rPr lang="ko-KR" altLang="en-US" sz="1000" b="1" dirty="0"/>
              <a:t>개발</a:t>
            </a:r>
            <a:r>
              <a:rPr lang="en-US" altLang="ko-KR" sz="1000" b="1" dirty="0"/>
              <a:t>–</a:t>
            </a:r>
            <a:r>
              <a:rPr lang="ko-KR" altLang="en-US" sz="1000" b="1" dirty="0"/>
              <a:t>분석까지 직접 수행</a:t>
            </a:r>
            <a:r>
              <a:rPr lang="ko-KR" altLang="en-US" sz="1000" dirty="0"/>
              <a:t>한 점이 가장 큰 성과였습니다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특히 설명 가능한 </a:t>
            </a:r>
            <a:r>
              <a:rPr lang="en-US" altLang="ko-KR" sz="1000" dirty="0"/>
              <a:t>AI(XAI)</a:t>
            </a:r>
            <a:r>
              <a:rPr lang="ko-KR" altLang="en-US" sz="1000" dirty="0"/>
              <a:t>를 통해 데이터 분석 결과를 </a:t>
            </a:r>
            <a:r>
              <a:rPr lang="ko-KR" altLang="en-US" sz="1000" b="1" dirty="0"/>
              <a:t>직관적으로 해석할 수 있는 능력</a:t>
            </a:r>
            <a:r>
              <a:rPr lang="ko-KR" altLang="en-US" sz="1000" dirty="0"/>
              <a:t>을 키웠다는 점에서 성장과 자신감을 얻었습니다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err="1"/>
              <a:t>머신러닝</a:t>
            </a:r>
            <a:r>
              <a:rPr lang="ko-KR" altLang="en-US" sz="1000" dirty="0"/>
              <a:t> 모델링</a:t>
            </a:r>
            <a:r>
              <a:rPr lang="en-US" altLang="ko-KR" sz="1000" dirty="0"/>
              <a:t>, </a:t>
            </a:r>
            <a:r>
              <a:rPr lang="ko-KR" altLang="en-US" sz="1000" dirty="0"/>
              <a:t>데이터 전처리</a:t>
            </a:r>
            <a:r>
              <a:rPr lang="en-US" altLang="ko-KR" sz="1000" dirty="0"/>
              <a:t>, </a:t>
            </a:r>
            <a:r>
              <a:rPr lang="ko-KR" altLang="en-US" sz="1000" dirty="0"/>
              <a:t>이상 탐지</a:t>
            </a:r>
            <a:r>
              <a:rPr lang="en-US" altLang="ko-KR" sz="1000" dirty="0"/>
              <a:t>, SHAP </a:t>
            </a:r>
            <a:r>
              <a:rPr lang="ko-KR" altLang="en-US" sz="1000" dirty="0"/>
              <a:t>해석 등 실제 산업 현장에서 자주 사용되는 기술을 직접 다뤄보며</a:t>
            </a:r>
            <a:r>
              <a:rPr lang="en-US" altLang="ko-KR" sz="1000" dirty="0"/>
              <a:t>, </a:t>
            </a:r>
            <a:r>
              <a:rPr lang="ko-KR" altLang="en-US" sz="1000" dirty="0"/>
              <a:t>이론과 실무의 간극을 좁힐 수 있었습니다</a:t>
            </a:r>
            <a:r>
              <a:rPr lang="en-US" altLang="ko-KR" sz="1000" dirty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32513" y="2816932"/>
            <a:ext cx="99899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9.5</a:t>
            </a:r>
            <a:endParaRPr lang="en-US" altLang="ko-K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7488" y="3192524"/>
            <a:ext cx="767552" cy="371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/10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61090" y="2938301"/>
            <a:ext cx="3632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기획 단계에서 설정한 이상 탐지</a:t>
            </a:r>
            <a:r>
              <a:rPr lang="en-US" altLang="ko-KR" sz="1000" dirty="0"/>
              <a:t>, </a:t>
            </a:r>
            <a:r>
              <a:rPr lang="ko-KR" altLang="en-US" sz="1000" dirty="0"/>
              <a:t>불량 예측</a:t>
            </a:r>
            <a:r>
              <a:rPr lang="en-US" altLang="ko-KR" sz="1000" dirty="0"/>
              <a:t>, XAI </a:t>
            </a:r>
            <a:r>
              <a:rPr lang="ko-KR" altLang="en-US" sz="1000" dirty="0"/>
              <a:t>해석 기능을 대부분 구현하였으며</a:t>
            </a:r>
            <a:r>
              <a:rPr lang="en-US" altLang="ko-KR" sz="1000" dirty="0"/>
              <a:t>, </a:t>
            </a:r>
            <a:r>
              <a:rPr lang="ko-KR" altLang="en-US" sz="1000" dirty="0"/>
              <a:t>실시간 스트리밍과 </a:t>
            </a:r>
            <a:r>
              <a:rPr lang="en-US" altLang="ko-KR" sz="1000" dirty="0"/>
              <a:t>SHAP </a:t>
            </a:r>
            <a:r>
              <a:rPr lang="ko-KR" altLang="en-US" sz="1000" dirty="0"/>
              <a:t>기반 시각화 등 핵심 기능이 유기적으로 통합되었습니다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실무 적용 가능성 또한 충분히 고려했습니다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다만</a:t>
            </a:r>
            <a:r>
              <a:rPr lang="en-US" altLang="ko-KR" sz="1000" dirty="0"/>
              <a:t>, </a:t>
            </a:r>
            <a:r>
              <a:rPr lang="ko-KR" altLang="en-US" sz="1000" dirty="0"/>
              <a:t>이상 탐지 모델의 다양성이 부족하고 일부 </a:t>
            </a:r>
            <a:r>
              <a:rPr lang="ko-KR" altLang="en-US" sz="1000" dirty="0" err="1"/>
              <a:t>파라미터</a:t>
            </a:r>
            <a:r>
              <a:rPr lang="ko-KR" altLang="en-US" sz="1000" dirty="0"/>
              <a:t> 최적화가 미흡해</a:t>
            </a:r>
            <a:r>
              <a:rPr lang="en-US" altLang="ko-KR" sz="1000" dirty="0"/>
              <a:t>, </a:t>
            </a:r>
            <a:r>
              <a:rPr lang="ko-KR" altLang="en-US" sz="1000" dirty="0"/>
              <a:t>개선 여지가 존재하여 </a:t>
            </a:r>
            <a:r>
              <a:rPr lang="en-US" altLang="ko-KR" sz="1000" dirty="0"/>
              <a:t>0.5</a:t>
            </a:r>
            <a:r>
              <a:rPr lang="ko-KR" altLang="en-US" sz="1000" dirty="0"/>
              <a:t>점 감점한 </a:t>
            </a:r>
            <a:r>
              <a:rPr lang="en-US" altLang="ko-KR" sz="1000" b="1" dirty="0"/>
              <a:t>9.5</a:t>
            </a:r>
            <a:r>
              <a:rPr lang="ko-KR" altLang="en-US" sz="1000" b="1" dirty="0"/>
              <a:t>점</a:t>
            </a:r>
            <a:r>
              <a:rPr lang="ko-KR" altLang="en-US" sz="1000" dirty="0"/>
              <a:t>으로 평가합니다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820451" y="2938301"/>
            <a:ext cx="4433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✔ 잘한 </a:t>
            </a:r>
            <a:r>
              <a:rPr lang="ko-KR" altLang="en-US" sz="900" b="1" dirty="0" smtClean="0"/>
              <a:t>점</a:t>
            </a:r>
            <a:endParaRPr lang="en-US" altLang="ko-KR" sz="900" b="1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900" dirty="0" err="1">
                <a:latin typeface="Arial" panose="020B0604020202020204" pitchFamily="34" charset="0"/>
              </a:rPr>
              <a:t>XGBoost</a:t>
            </a:r>
            <a:r>
              <a:rPr lang="ko-KR" altLang="ko-KR" sz="900" dirty="0">
                <a:latin typeface="Arial" panose="020B0604020202020204" pitchFamily="34" charset="0"/>
              </a:rPr>
              <a:t>, </a:t>
            </a:r>
            <a:r>
              <a:rPr lang="ko-KR" altLang="ko-KR" sz="900" dirty="0" err="1">
                <a:latin typeface="Arial" panose="020B0604020202020204" pitchFamily="34" charset="0"/>
              </a:rPr>
              <a:t>LightGBM</a:t>
            </a:r>
            <a:r>
              <a:rPr lang="ko-KR" altLang="ko-KR" sz="900" dirty="0">
                <a:latin typeface="Arial" panose="020B0604020202020204" pitchFamily="34" charset="0"/>
              </a:rPr>
              <a:t> 등 다양한 모델 비교와 </a:t>
            </a:r>
            <a:r>
              <a:rPr lang="ko-KR" altLang="ko-KR" sz="900" dirty="0" err="1">
                <a:latin typeface="Arial" panose="020B0604020202020204" pitchFamily="34" charset="0"/>
              </a:rPr>
              <a:t>GridSearchCV</a:t>
            </a:r>
            <a:r>
              <a:rPr lang="ko-KR" altLang="ko-KR" sz="900" dirty="0">
                <a:latin typeface="Arial" panose="020B0604020202020204" pitchFamily="34" charset="0"/>
              </a:rPr>
              <a:t> 기반의 </a:t>
            </a:r>
            <a:r>
              <a:rPr lang="ko-KR" altLang="ko-KR" sz="900" dirty="0" err="1">
                <a:latin typeface="Arial" panose="020B0604020202020204" pitchFamily="34" charset="0"/>
              </a:rPr>
              <a:t>하이퍼파라미터</a:t>
            </a:r>
            <a:r>
              <a:rPr lang="ko-KR" altLang="ko-KR" sz="900" dirty="0">
                <a:latin typeface="Arial" panose="020B0604020202020204" pitchFamily="34" charset="0"/>
              </a:rPr>
              <a:t> 최적화로 예측 성능 향상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900" dirty="0">
                <a:latin typeface="Arial" panose="020B0604020202020204" pitchFamily="34" charset="0"/>
              </a:rPr>
              <a:t>SHAP 기반 해석을 통해 단순 예측을 넘어 </a:t>
            </a:r>
            <a:r>
              <a:rPr lang="ko-KR" altLang="ko-KR" sz="900" b="1" dirty="0">
                <a:latin typeface="Arial" panose="020B0604020202020204" pitchFamily="34" charset="0"/>
              </a:rPr>
              <a:t>현장 판단에 도움되는 </a:t>
            </a:r>
            <a:r>
              <a:rPr lang="ko-KR" altLang="ko-KR" sz="900" b="1" dirty="0" err="1">
                <a:latin typeface="Arial" panose="020B0604020202020204" pitchFamily="34" charset="0"/>
              </a:rPr>
              <a:t>인사이트</a:t>
            </a:r>
            <a:r>
              <a:rPr lang="ko-KR" altLang="ko-KR" sz="900" b="1" dirty="0">
                <a:latin typeface="Arial" panose="020B0604020202020204" pitchFamily="34" charset="0"/>
              </a:rPr>
              <a:t> 제공</a:t>
            </a:r>
            <a:endParaRPr lang="ko-KR" altLang="ko-KR" sz="9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900" dirty="0">
                <a:latin typeface="Arial" panose="020B0604020202020204" pitchFamily="34" charset="0"/>
              </a:rPr>
              <a:t>사용자 중심 대시보드 설계 및 실시간 반영 기능 </a:t>
            </a:r>
            <a:r>
              <a:rPr lang="ko-KR" altLang="ko-KR" sz="900" dirty="0" smtClean="0">
                <a:latin typeface="Arial" panose="020B0604020202020204" pitchFamily="34" charset="0"/>
              </a:rPr>
              <a:t>구현</a:t>
            </a:r>
            <a:endParaRPr lang="en-US" altLang="ko-KR" sz="900" dirty="0" smtClean="0"/>
          </a:p>
          <a:p>
            <a:r>
              <a:rPr lang="ko-KR" altLang="en-US" sz="900" b="1" dirty="0" smtClean="0"/>
              <a:t>✔ 아쉬운 점</a:t>
            </a:r>
            <a:endParaRPr lang="en-US" altLang="ko-KR" sz="900" b="1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900" dirty="0">
                <a:latin typeface="Arial" panose="020B0604020202020204" pitchFamily="34" charset="0"/>
              </a:rPr>
              <a:t>일부 센서 데이터에서 </a:t>
            </a:r>
            <a:r>
              <a:rPr lang="ko-KR" altLang="ko-KR" sz="900" dirty="0" err="1">
                <a:latin typeface="Arial" panose="020B0604020202020204" pitchFamily="34" charset="0"/>
              </a:rPr>
              <a:t>결측값</a:t>
            </a:r>
            <a:r>
              <a:rPr lang="ko-KR" altLang="ko-KR" sz="900" dirty="0">
                <a:latin typeface="Arial" panose="020B0604020202020204" pitchFamily="34" charset="0"/>
              </a:rPr>
              <a:t>/</a:t>
            </a:r>
            <a:r>
              <a:rPr lang="ko-KR" altLang="ko-KR" sz="900" dirty="0" err="1">
                <a:latin typeface="Arial" panose="020B0604020202020204" pitchFamily="34" charset="0"/>
              </a:rPr>
              <a:t>이상값이</a:t>
            </a:r>
            <a:r>
              <a:rPr lang="ko-KR" altLang="ko-KR" sz="900" dirty="0">
                <a:latin typeface="Arial" panose="020B0604020202020204" pitchFamily="34" charset="0"/>
              </a:rPr>
              <a:t> 반복적으로 발견되어, 정제 및 </a:t>
            </a:r>
            <a:r>
              <a:rPr lang="ko-KR" altLang="ko-KR" sz="900" dirty="0" err="1">
                <a:latin typeface="Arial" panose="020B0604020202020204" pitchFamily="34" charset="0"/>
              </a:rPr>
              <a:t>전처리에</a:t>
            </a:r>
            <a:r>
              <a:rPr lang="ko-KR" altLang="ko-KR" sz="900" dirty="0">
                <a:latin typeface="Arial" panose="020B0604020202020204" pitchFamily="34" charset="0"/>
              </a:rPr>
              <a:t> 예상보다 많은 시간이 </a:t>
            </a:r>
            <a:r>
              <a:rPr lang="ko-KR" altLang="ko-KR" sz="900" dirty="0" smtClean="0">
                <a:latin typeface="Arial" panose="020B0604020202020204" pitchFamily="34" charset="0"/>
              </a:rPr>
              <a:t>소요됨</a:t>
            </a:r>
            <a:r>
              <a:rPr lang="en-US" altLang="ko-KR" sz="900" dirty="0" smtClean="0">
                <a:latin typeface="Arial" panose="020B0604020202020204" pitchFamily="34" charset="0"/>
              </a:rPr>
              <a:t>.</a:t>
            </a:r>
            <a:endParaRPr lang="ko-KR" altLang="ko-KR" sz="9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900" dirty="0" err="1">
                <a:latin typeface="Arial" panose="020B0604020202020204" pitchFamily="34" charset="0"/>
              </a:rPr>
              <a:t>파라미터</a:t>
            </a:r>
            <a:r>
              <a:rPr lang="ko-KR" altLang="ko-KR" sz="900" dirty="0">
                <a:latin typeface="Arial" panose="020B0604020202020204" pitchFamily="34" charset="0"/>
              </a:rPr>
              <a:t> 튜닝이 제한된 범위 내에서 이루어져, 최적 성능을 도출할 수 있는 충분한 조합 탐색이 </a:t>
            </a:r>
            <a:r>
              <a:rPr lang="ko-KR" altLang="ko-KR" sz="900" dirty="0" smtClean="0">
                <a:latin typeface="Arial" panose="020B0604020202020204" pitchFamily="34" charset="0"/>
              </a:rPr>
              <a:t>어려웠음</a:t>
            </a:r>
            <a:r>
              <a:rPr lang="en-US" altLang="ko-KR" sz="900" dirty="0" smtClean="0"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912405" y="5231481"/>
            <a:ext cx="4769035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050" dirty="0">
                <a:latin typeface="Arial" panose="020B0604020202020204" pitchFamily="34" charset="0"/>
              </a:rPr>
              <a:t>SHAP 외에도 PDP, LIME 등 다양한 XAI 기법 적용으로 해석 신뢰도 강화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050" dirty="0">
                <a:latin typeface="Arial" panose="020B0604020202020204" pitchFamily="34" charset="0"/>
              </a:rPr>
              <a:t>관리자/</a:t>
            </a:r>
            <a:r>
              <a:rPr lang="ko-KR" altLang="ko-KR" sz="1050" dirty="0" err="1">
                <a:latin typeface="Arial" panose="020B0604020202020204" pitchFamily="34" charset="0"/>
              </a:rPr>
              <a:t>작업자용</a:t>
            </a:r>
            <a:r>
              <a:rPr lang="ko-KR" altLang="ko-KR" sz="1050" dirty="0">
                <a:latin typeface="Arial" panose="020B0604020202020204" pitchFamily="34" charset="0"/>
              </a:rPr>
              <a:t> </a:t>
            </a:r>
            <a:r>
              <a:rPr lang="ko-KR" altLang="ko-KR" sz="1050" dirty="0" err="1">
                <a:latin typeface="Arial" panose="020B0604020202020204" pitchFamily="34" charset="0"/>
              </a:rPr>
              <a:t>UI를</a:t>
            </a:r>
            <a:r>
              <a:rPr lang="ko-KR" altLang="ko-KR" sz="1050" dirty="0">
                <a:latin typeface="Arial" panose="020B0604020202020204" pitchFamily="34" charset="0"/>
              </a:rPr>
              <a:t> 구분하거나 맞춤형 필터 기능 추가로 사용자 경험 개선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050" dirty="0">
                <a:latin typeface="Arial" panose="020B0604020202020204" pitchFamily="34" charset="0"/>
              </a:rPr>
              <a:t>실제 공장 환경에서의 성능 검증 및 인터페이스 테스트 진행 필요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050" dirty="0">
                <a:latin typeface="Arial" panose="020B0604020202020204" pitchFamily="34" charset="0"/>
              </a:rPr>
              <a:t>사출, 프레스 등 다른 공정에도 모델 전이 가능성 검증 예정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1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3388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5222" y="2930400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76849" y="2373418"/>
            <a:ext cx="2137358" cy="3803725"/>
            <a:chOff x="486747" y="2373418"/>
            <a:chExt cx="213735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29" y="2815760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486747" y="4191349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 현장의 관리자들이 공정 데이터를 실시간으로 파악하지 못해 불량 감지와 품질 대응이 늦어지는 문제를 해결하고자 함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3897052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2960948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137239"/>
              <a:ext cx="2122307" cy="1379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1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센서 기반 공정 데이터를 실시간 수집하여 </a:t>
              </a:r>
              <a:r>
                <a:rPr lang="ko-KR" altLang="en-US" sz="11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시각화하고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/>
                <a:t>이상 탐지</a:t>
              </a:r>
              <a:r>
                <a:rPr lang="en-US" altLang="ko-KR" sz="1100" dirty="0"/>
                <a:t>(Isolation Forest), </a:t>
              </a:r>
              <a:r>
                <a:rPr lang="ko-KR" altLang="en-US" sz="1100" dirty="0"/>
                <a:t>불량 예측</a:t>
              </a:r>
              <a:r>
                <a:rPr lang="en-US" altLang="ko-KR" sz="1100" dirty="0"/>
                <a:t>(</a:t>
              </a:r>
              <a:r>
                <a:rPr lang="en-US" altLang="ko-KR" sz="1100" dirty="0" err="1"/>
                <a:t>XGBoost</a:t>
              </a:r>
              <a:r>
                <a:rPr lang="en-US" altLang="ko-KR" sz="1100" dirty="0"/>
                <a:t>) </a:t>
              </a:r>
              <a:r>
                <a:rPr lang="ko-KR" altLang="en-US" sz="1100" dirty="0"/>
                <a:t>결과를 반영한 알림 기능 및 분석 탭을 </a:t>
              </a:r>
              <a:r>
                <a:rPr lang="ko-KR" altLang="en-US" sz="1100" dirty="0" smtClean="0"/>
                <a:t>구성</a:t>
              </a:r>
              <a:r>
                <a:rPr lang="en-US" altLang="ko-KR" sz="1100" dirty="0" smtClean="0"/>
                <a:t>.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100" dirty="0"/>
                <a:t>SHAP </a:t>
              </a:r>
              <a:r>
                <a:rPr lang="ko-KR" altLang="en-US" sz="1100" dirty="0"/>
                <a:t>해석을 통해 주요 영향 변수 시각화 및 분석 제공</a:t>
              </a:r>
              <a:endParaRPr lang="en-US" altLang="ko-KR" sz="1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3861048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6642" y="2373418"/>
            <a:ext cx="2141362" cy="3803725"/>
            <a:chOff x="5066540" y="2373418"/>
            <a:chExt cx="2141362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299695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85595" y="4015581"/>
              <a:ext cx="2122307" cy="1920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10000"/>
                </a:lnSpc>
                <a:defRPr/>
              </a:pP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Python, Pandas, </a:t>
              </a:r>
              <a:r>
                <a:rPr lang="en-US" altLang="ko-KR" sz="12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Scikit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-learn, </a:t>
              </a:r>
              <a:r>
                <a:rPr lang="en-US" altLang="ko-KR" sz="12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XGBoost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SHAP, Shiny, </a:t>
              </a:r>
              <a:r>
                <a:rPr lang="en-US" altLang="ko-KR" sz="12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Vscode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endParaRPr lang="en-US" altLang="ko-KR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endParaRPr lang="en-US" altLang="ko-KR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데이터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pPr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공장 센서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실시간 </a:t>
              </a:r>
              <a:r>
                <a:rPr lang="ko-KR" altLang="en-US" sz="1200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온도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압력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속도 등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3861048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7894" y="2373418"/>
            <a:ext cx="2125798" cy="3803725"/>
            <a:chOff x="9627792" y="2373418"/>
            <a:chExt cx="2125798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2960948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7792" y="4260717"/>
              <a:ext cx="2122307" cy="1311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관리자용 품질 모니터링 시스템으로 활용 가능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현장 공정 이상 조기 감지 및 대응을 위한 의사결정 보조 도구로 활용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3861048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B80E50D-4435-40D3-6132-B95A7BAC651C}"/>
              </a:ext>
            </a:extLst>
          </p:cNvPr>
          <p:cNvSpPr txBox="1"/>
          <p:nvPr/>
        </p:nvSpPr>
        <p:spPr>
          <a:xfrm>
            <a:off x="7334479" y="4278060"/>
            <a:ext cx="224426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데이터 수집</a:t>
            </a:r>
            <a:endParaRPr lang="en-US" altLang="ko-KR" sz="1200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모듈</a:t>
            </a:r>
            <a:endParaRPr lang="en-US" altLang="ko-KR" sz="1200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이상 탐지</a:t>
            </a:r>
            <a:endParaRPr lang="en-US" altLang="ko-KR" sz="1200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불량 예측 모델</a:t>
            </a:r>
            <a:endParaRPr lang="en-US" altLang="ko-KR" sz="1200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모델 해석</a:t>
            </a:r>
            <a:r>
              <a:rPr lang="en-US" altLang="ko-KR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(XAI)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 구현</a:t>
            </a: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3245428-5F16-23A3-826B-B1AC2BF87895}"/>
              </a:ext>
            </a:extLst>
          </p:cNvPr>
          <p:cNvCxnSpPr>
            <a:cxnSpLocks/>
          </p:cNvCxnSpPr>
          <p:nvPr/>
        </p:nvCxnSpPr>
        <p:spPr>
          <a:xfrm>
            <a:off x="8292244" y="3861048"/>
            <a:ext cx="208445" cy="0"/>
          </a:xfrm>
          <a:prstGeom prst="line">
            <a:avLst/>
          </a:prstGeom>
          <a:ln w="19050">
            <a:solidFill>
              <a:srgbClr val="FFD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82949"/>
              </p:ext>
            </p:extLst>
          </p:nvPr>
        </p:nvGraphicFramePr>
        <p:xfrm>
          <a:off x="911268" y="2777446"/>
          <a:ext cx="10215988" cy="306136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43579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36471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807699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87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34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박수현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34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이주연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34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한규민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34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신태선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534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김태호</a:t>
                      </a:r>
                      <a:r>
                        <a:rPr lang="en-US" altLang="ko-KR" sz="14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인지성</a:t>
                      </a:r>
                      <a:r>
                        <a:rPr lang="en-US" altLang="ko-KR" sz="14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조수아</a:t>
                      </a: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75221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855360" y="541253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604508" y="3232540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및 정규화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658043" y="3232540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0" y="3519045"/>
              <a:ext cx="20514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/>
                <a:t>XAI </a:t>
              </a:r>
              <a:r>
                <a:rPr lang="ko-KR" altLang="en-US" sz="1200" b="1" dirty="0"/>
                <a:t>해석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637093" y="3775491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601090" y="3775491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98254" y="3802048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선정 및 분석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668315" y="3859641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612782" y="433155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/>
                <a:t>불량 예측 모델 개발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666317" y="433155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/>
                <a:t>대시보드 구현 </a:t>
              </a:r>
              <a:r>
                <a:rPr lang="en-US" altLang="ko-KR" sz="1200" b="1" dirty="0"/>
                <a:t>(Shiny)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690628" y="3775491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21588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/>
                <a:t>이상 탐지 알고리즘 개발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87686" y="5385945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sp>
        <p:nvSpPr>
          <p:cNvPr id="60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641177" y="4826221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605174" y="4826221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07240" y="4873258"/>
            <a:ext cx="2588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실시간 스트리밍 처리 모듈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672399" y="4910371"/>
            <a:ext cx="216867" cy="19329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694712" y="4826221"/>
            <a:ext cx="2713128" cy="358635"/>
            <a:chOff x="7579407" y="4251550"/>
            <a:chExt cx="2713128" cy="358635"/>
          </a:xfrm>
        </p:grpSpPr>
        <p:sp>
          <p:nvSpPr>
            <p:cNvPr id="65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/>
                <a:t>대시보드 구현 </a:t>
              </a:r>
              <a:r>
                <a:rPr lang="en-US" altLang="ko-KR" sz="1200" b="1" dirty="0"/>
                <a:t>(Shiny)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8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819334" y="2052633"/>
            <a:ext cx="10488533" cy="369332"/>
            <a:chOff x="541891" y="1430219"/>
            <a:chExt cx="10488533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05989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구성 및 역할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4365" r="36132"/>
          <a:stretch/>
        </p:blipFill>
        <p:spPr>
          <a:xfrm rot="16200000" flipH="1">
            <a:off x="-42638" y="5100912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95107" y="624283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65577"/>
              </p:ext>
            </p:extLst>
          </p:nvPr>
        </p:nvGraphicFramePr>
        <p:xfrm>
          <a:off x="552486" y="2189042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64703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17183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탐색적 데이터 분석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5/26(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)~5/28(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기반 공정 데이터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5/28(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)~6/9(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대시보드</a:t>
                      </a:r>
                      <a:r>
                        <a:rPr lang="ko-KR" altLang="en-US" sz="1200" b="1" kern="1200" baseline="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5/27(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)~6/10(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점검 및 시연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)~6/11(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5/26(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07583" y="4834842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602069" y="2664699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411695" y="2664699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602070" y="3198099"/>
            <a:ext cx="2246032" cy="326913"/>
            <a:chOff x="4574112" y="3841157"/>
            <a:chExt cx="1845926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2" y="3841157"/>
              <a:ext cx="1845926" cy="326913"/>
              <a:chOff x="4665552" y="3307757"/>
              <a:chExt cx="1845926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45926" cy="326913"/>
                <a:chOff x="4665552" y="3307757"/>
                <a:chExt cx="1975977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759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4928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전처리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85455" y="3736014"/>
            <a:ext cx="4732577" cy="326913"/>
            <a:chOff x="4574110" y="4369794"/>
            <a:chExt cx="4732577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0" y="4369794"/>
              <a:ext cx="4732577" cy="326913"/>
              <a:chOff x="4665550" y="3307757"/>
              <a:chExt cx="4732577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4732577" cy="326913"/>
                <a:chOff x="4665551" y="3307757"/>
                <a:chExt cx="5066002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506600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5094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3C15FE9-37C0-C698-231F-B566813453D7}"/>
              </a:ext>
            </a:extLst>
          </p:cNvPr>
          <p:cNvGrpSpPr/>
          <p:nvPr/>
        </p:nvGrpSpPr>
        <p:grpSpPr>
          <a:xfrm>
            <a:off x="4602068" y="4253779"/>
            <a:ext cx="3065747" cy="326915"/>
            <a:chOff x="4665551" y="3307757"/>
            <a:chExt cx="3281739" cy="35863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09A3379-4631-8276-AF8A-10994CDEF097}"/>
                </a:ext>
              </a:extLst>
            </p:cNvPr>
            <p:cNvSpPr/>
            <p:nvPr/>
          </p:nvSpPr>
          <p:spPr>
            <a:xfrm>
              <a:off x="4665551" y="3307760"/>
              <a:ext cx="3281739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E20FC97-1169-EB3D-C18F-8768D8E1244D}"/>
                </a:ext>
              </a:extLst>
            </p:cNvPr>
            <p:cNvSpPr/>
            <p:nvPr/>
          </p:nvSpPr>
          <p:spPr>
            <a:xfrm>
              <a:off x="4665552" y="3307757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F4CF284-F5E9-7E56-4BF0-D714FE48825D}"/>
              </a:ext>
            </a:extLst>
          </p:cNvPr>
          <p:cNvSpPr txBox="1"/>
          <p:nvPr/>
        </p:nvSpPr>
        <p:spPr>
          <a:xfrm>
            <a:off x="4955177" y="4286217"/>
            <a:ext cx="25809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/>
              <a:t>모니터링 대시보드 구현 </a:t>
            </a:r>
            <a:r>
              <a:rPr lang="en-US" altLang="ko-KR" sz="1200" b="1" dirty="0"/>
              <a:t>(Shiny)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6" name="그래픽 115">
            <a:extLst>
              <a:ext uri="{FF2B5EF4-FFF2-40B4-BE49-F238E27FC236}">
                <a16:creationId xmlns:a16="http://schemas.microsoft.com/office/drawing/2014/main" id="{F79D55F9-8B33-7828-2890-B15818F01C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17660" y="4324281"/>
            <a:ext cx="149803" cy="18053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602069" y="4784011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411696" y="4784011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4881916" y="375305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/>
              <a:t>이상 탐지 모델 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IForest</a:t>
            </a:r>
            <a:r>
              <a:rPr lang="en-US" altLang="ko-KR" sz="1100" b="1" dirty="0"/>
              <a:t>), </a:t>
            </a:r>
            <a:r>
              <a:rPr lang="ko-KR" altLang="en-US" sz="1100" b="1" dirty="0"/>
              <a:t>불량 예측 모델</a:t>
            </a:r>
            <a:r>
              <a:rPr lang="en-US" altLang="ko-KR" sz="1100" b="1" dirty="0"/>
              <a:t>(</a:t>
            </a:r>
            <a:r>
              <a:rPr lang="en-US" altLang="ko-KR" sz="1100" b="1" dirty="0" err="1" smtClean="0"/>
              <a:t>XGBoost</a:t>
            </a:r>
            <a:r>
              <a:rPr lang="en-US" altLang="ko-KR" sz="1100" b="1" dirty="0" smtClean="0"/>
              <a:t>) </a:t>
            </a:r>
            <a:r>
              <a:rPr lang="ko-KR" altLang="en-US" sz="1100" b="1" dirty="0"/>
              <a:t>구축 및 검증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6988054" y="3215113"/>
            <a:ext cx="2192568" cy="326913"/>
            <a:chOff x="4574112" y="3841157"/>
            <a:chExt cx="2192568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2" y="3841157"/>
              <a:ext cx="2192568" cy="326913"/>
              <a:chOff x="4665552" y="3307757"/>
              <a:chExt cx="2192568" cy="32691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192568" cy="326913"/>
                <a:chOff x="4665552" y="3307757"/>
                <a:chExt cx="2347041" cy="358635"/>
              </a:xfrm>
            </p:grpSpPr>
            <p:sp>
              <p:nvSpPr>
                <p:cNvPr id="96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3470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47701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1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변수 선정 및 분석</a:t>
                </a:r>
                <a:endPara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93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66571" y="1430219"/>
            <a:ext cx="10526159" cy="369332"/>
            <a:chOff x="541891" y="1430219"/>
            <a:chExt cx="10526159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절차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6004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9885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40078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2468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2468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6657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탐색적 데이터 분석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(EDA)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3706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2468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9182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6" name="TextBox 19">
            <a:extLst>
              <a:ext uri="{FF2B5EF4-FFF2-40B4-BE49-F238E27FC236}">
                <a16:creationId xmlns:a16="http://schemas.microsoft.com/office/drawing/2014/main" id="{BBB05C6D-B97A-4461-AB21-36F1A11EE486}"/>
              </a:ext>
            </a:extLst>
          </p:cNvPr>
          <p:cNvSpPr txBox="1"/>
          <p:nvPr/>
        </p:nvSpPr>
        <p:spPr>
          <a:xfrm>
            <a:off x="699839" y="2085619"/>
            <a:ext cx="431075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데이터셋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주조 공정 센서 데이터</a:t>
            </a: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종속변수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passorfail</a:t>
            </a:r>
            <a:r>
              <a:rPr lang="en-US" altLang="ko-KR" sz="14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(0: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양품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1: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불량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주요 변수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en-US" altLang="ko-KR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molten_temp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en-US" altLang="ko-KR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cast_pressure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en-US" altLang="ko-KR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low_section_speed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en-US" altLang="ko-KR" sz="14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upper_mold_temp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등 </a:t>
            </a:r>
            <a:r>
              <a:rPr lang="en-US" altLang="ko-KR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31</a:t>
            </a:r>
            <a:r>
              <a:rPr lang="ko-KR" altLang="en-US" sz="14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개</a:t>
            </a:r>
            <a:endParaRPr lang="ko-KR" altLang="en-US" sz="14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512" y="2076550"/>
            <a:ext cx="3274377" cy="4569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6515" y="2176114"/>
            <a:ext cx="3945854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37114" y="2040407"/>
            <a:ext cx="37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Box plot</a:t>
            </a:r>
            <a:r>
              <a:rPr lang="ko-KR" altLang="en-US" sz="1400" dirty="0" smtClean="0"/>
              <a:t>으로 데이터 분포 확인</a:t>
            </a:r>
            <a:endParaRPr lang="en-US" altLang="ko-KR" sz="1400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8419" y="3929168"/>
            <a:ext cx="3513205" cy="23042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Box plot</a:t>
            </a:r>
            <a:r>
              <a:rPr lang="ko-KR" altLang="en-US" sz="1400" dirty="0"/>
              <a:t>으로 데이터 분포 </a:t>
            </a:r>
            <a:r>
              <a:rPr lang="ko-KR" altLang="en-US" sz="1400" dirty="0" smtClean="0"/>
              <a:t>확인</a:t>
            </a:r>
            <a:r>
              <a:rPr lang="en-US" altLang="ko-KR" sz="1400" dirty="0" smtClean="0"/>
              <a:t>!</a:t>
            </a:r>
          </a:p>
          <a:p>
            <a:pPr algn="ctr"/>
            <a:endParaRPr lang="en-US" altLang="ko-KR" sz="14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400" dirty="0" smtClean="0"/>
              <a:t>이상치 시각화</a:t>
            </a:r>
            <a:endParaRPr lang="en-US" altLang="ko-KR" sz="14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400" dirty="0" smtClean="0"/>
              <a:t>데이터 분포의 </a:t>
            </a:r>
            <a:r>
              <a:rPr lang="ko-KR" altLang="en-US" sz="1400" dirty="0" err="1" smtClean="0"/>
              <a:t>비대칭성</a:t>
            </a:r>
            <a:r>
              <a:rPr lang="ko-KR" altLang="en-US" sz="1400" dirty="0" smtClean="0"/>
              <a:t> 파악</a:t>
            </a:r>
            <a:endParaRPr lang="en-US" altLang="ko-KR" sz="14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400" dirty="0" smtClean="0"/>
              <a:t>다중 그룹 비교에 유리</a:t>
            </a:r>
            <a:endParaRPr lang="en-US" altLang="ko-KR" sz="14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400" dirty="0" smtClean="0"/>
              <a:t>간결하고 직관적인 요약</a:t>
            </a:r>
            <a:endParaRPr lang="en-US" altLang="ko-KR" sz="14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1400" dirty="0" smtClean="0"/>
              <a:t>평균이 아닌 중앙값 기준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592" y="-4847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XGBoost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선정 및 분석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4" y="2083385"/>
            <a:ext cx="1135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600" dirty="0" smtClean="0"/>
              <a:t>여러 </a:t>
            </a:r>
            <a:r>
              <a:rPr lang="ko-KR" altLang="en-US" sz="1600" dirty="0"/>
              <a:t>개의 약한 예측 모델</a:t>
            </a:r>
            <a:r>
              <a:rPr lang="en-US" altLang="ko-KR" sz="1600" dirty="0"/>
              <a:t>(</a:t>
            </a:r>
            <a:r>
              <a:rPr lang="ko-KR" altLang="en-US" sz="1600" dirty="0"/>
              <a:t>주로 결정 트리</a:t>
            </a:r>
            <a:r>
              <a:rPr lang="en-US" altLang="ko-KR" sz="1600" dirty="0"/>
              <a:t>)</a:t>
            </a:r>
            <a:r>
              <a:rPr lang="ko-KR" altLang="en-US" sz="1600" dirty="0"/>
              <a:t>을 순차적으로 학습하여 예측 성능을 향상시키는 </a:t>
            </a:r>
            <a:r>
              <a:rPr lang="ko-KR" altLang="en-US" sz="1600" b="1" dirty="0"/>
              <a:t>앙상블 </a:t>
            </a:r>
            <a:r>
              <a:rPr lang="ko-KR" altLang="en-US" sz="1600" b="1" dirty="0" smtClean="0"/>
              <a:t>기법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Gradient Boosting</a:t>
            </a:r>
            <a:r>
              <a:rPr lang="ko-KR" altLang="en-US" sz="1600" dirty="0"/>
              <a:t>을 개선한 방식으로 </a:t>
            </a:r>
            <a:r>
              <a:rPr lang="ko-KR" altLang="en-US" sz="1600" b="1" dirty="0"/>
              <a:t>속도와 성능</a:t>
            </a:r>
            <a:r>
              <a:rPr lang="ko-KR" altLang="en-US" sz="1600" dirty="0"/>
              <a:t>에서 강점</a:t>
            </a:r>
            <a:endParaRPr lang="en-US" altLang="ko-KR" sz="1600" b="1" dirty="0" smtClean="0"/>
          </a:p>
        </p:txBody>
      </p:sp>
      <p:pic>
        <p:nvPicPr>
          <p:cNvPr id="1026" name="Picture 2" descr="생성된 이미지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3479" r="18423" b="19461"/>
          <a:stretch/>
        </p:blipFill>
        <p:spPr bwMode="auto">
          <a:xfrm>
            <a:off x="1235460" y="3074800"/>
            <a:ext cx="2920815" cy="30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12687"/>
              </p:ext>
            </p:extLst>
          </p:nvPr>
        </p:nvGraphicFramePr>
        <p:xfrm>
          <a:off x="5147947" y="3014059"/>
          <a:ext cx="6594846" cy="17314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297423">
                  <a:extLst>
                    <a:ext uri="{9D8B030D-6E8A-4147-A177-3AD203B41FA5}">
                      <a16:colId xmlns:a16="http://schemas.microsoft.com/office/drawing/2014/main" val="2836696882"/>
                    </a:ext>
                  </a:extLst>
                </a:gridCol>
                <a:gridCol w="3297423">
                  <a:extLst>
                    <a:ext uri="{9D8B030D-6E8A-4147-A177-3AD203B41FA5}">
                      <a16:colId xmlns:a16="http://schemas.microsoft.com/office/drawing/2014/main" val="3701116745"/>
                    </a:ext>
                  </a:extLst>
                </a:gridCol>
              </a:tblGrid>
              <a:tr h="1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68229"/>
                  </a:ext>
                </a:extLst>
              </a:tr>
              <a:tr h="333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예측 정확도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과적합</a:t>
                      </a:r>
                      <a:r>
                        <a:rPr lang="ko-KR" altLang="en-US" sz="1200" dirty="0" smtClean="0"/>
                        <a:t> 방지를 위한 정규화 기능 탑재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58046"/>
                  </a:ext>
                </a:extLst>
              </a:tr>
              <a:tr h="333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빠른 학습 속도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병렬 학습 지원으로 대용량 데이터에도 효율적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738736"/>
                  </a:ext>
                </a:extLst>
              </a:tr>
              <a:tr h="333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결측치</a:t>
                      </a:r>
                      <a:r>
                        <a:rPr lang="ko-KR" altLang="en-US" sz="1200" dirty="0" smtClean="0"/>
                        <a:t> 자동 처리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결측값이</a:t>
                      </a:r>
                      <a:r>
                        <a:rPr lang="ko-KR" altLang="en-US" sz="1200" baseline="0" dirty="0" smtClean="0"/>
                        <a:t> 있어도 모델이 자동 판단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56709"/>
                  </a:ext>
                </a:extLst>
              </a:tr>
              <a:tr h="333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변수 중요도 지표</a:t>
                      </a:r>
                      <a:r>
                        <a:rPr lang="en-US" altLang="ko-KR" sz="1200" dirty="0" smtClean="0"/>
                        <a:t>(Feature Importance)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제공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각 변수의 </a:t>
                      </a:r>
                      <a:r>
                        <a:rPr lang="ko-KR" altLang="en-US" sz="1200" dirty="0" err="1" smtClean="0"/>
                        <a:t>영향도를</a:t>
                      </a:r>
                      <a:r>
                        <a:rPr lang="ko-KR" altLang="en-US" sz="1200" dirty="0" smtClean="0"/>
                        <a:t> 시각화할 수 있음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40085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15880" y="2683949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 smtClean="0"/>
              <a:t>주요 특징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123892" y="4902329"/>
            <a:ext cx="48157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 smtClean="0">
                <a:latin typeface="Arial" panose="020B0604020202020204" pitchFamily="34" charset="0"/>
              </a:rPr>
              <a:t>[</a:t>
            </a:r>
            <a:r>
              <a:rPr lang="ko-KR" altLang="en-US" sz="1200" dirty="0" smtClean="0">
                <a:latin typeface="Arial" panose="020B0604020202020204" pitchFamily="34" charset="0"/>
              </a:rPr>
              <a:t>사용 목적</a:t>
            </a:r>
            <a:r>
              <a:rPr lang="en-US" altLang="ko-KR" sz="1200" dirty="0" smtClean="0">
                <a:latin typeface="Arial" panose="020B0604020202020204" pitchFamily="34" charset="0"/>
              </a:rPr>
              <a:t>]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불량 예측 모델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활용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센서 데이터를 기반으로 양품/불량 여부를 예측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 결과를 </a:t>
            </a:r>
            <a:r>
              <a:rPr kumimoji="0" lang="ko-KR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SHAP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해석 가능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공정 변수 중 어떤 요소가 불량 판정에 영향을 주었는지 파악 가능</a:t>
            </a:r>
          </a:p>
        </p:txBody>
      </p:sp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24" y="862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82520"/>
            <a:ext cx="10513948" cy="369332"/>
            <a:chOff x="541891" y="1482520"/>
            <a:chExt cx="1051394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31404" y="1482520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Isolation Forest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선정 및 분석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90577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2" name="TextBox 1">
            <a:extLst>
              <a:ext uri="{FF2B5EF4-FFF2-40B4-BE49-F238E27FC236}">
                <a16:creationId xmlns:a16="http://schemas.microsoft.com/office/drawing/2014/main" id="{003AD388-3AE0-46FA-BDB3-497A6FB3E7CB}"/>
              </a:ext>
            </a:extLst>
          </p:cNvPr>
          <p:cNvSpPr txBox="1"/>
          <p:nvPr/>
        </p:nvSpPr>
        <p:spPr>
          <a:xfrm>
            <a:off x="366285" y="2138714"/>
            <a:ext cx="1171262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dirty="0"/>
              <a:t>Isolation Forest</a:t>
            </a:r>
            <a:r>
              <a:rPr lang="ko-KR" altLang="en-US" sz="1200" dirty="0"/>
              <a:t>는 이상치 탐지를 위한 </a:t>
            </a:r>
            <a:r>
              <a:rPr lang="ko-KR" altLang="en-US" sz="1200" b="1" dirty="0"/>
              <a:t>비지도 학습 기반 모델</a:t>
            </a:r>
            <a:r>
              <a:rPr lang="ko-KR" altLang="en-US" sz="1200" dirty="0"/>
              <a:t>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데이터를 </a:t>
            </a:r>
            <a:r>
              <a:rPr lang="ko-KR" altLang="en-US" sz="1200" dirty="0"/>
              <a:t>나무 구조로 분리</a:t>
            </a:r>
            <a:r>
              <a:rPr lang="en-US" altLang="ko-KR" sz="1200" dirty="0"/>
              <a:t>(</a:t>
            </a:r>
            <a:r>
              <a:rPr lang="ko-KR" altLang="en-US" sz="1200" dirty="0"/>
              <a:t>격리</a:t>
            </a:r>
            <a:r>
              <a:rPr lang="en-US" altLang="ko-KR" sz="1200" dirty="0"/>
              <a:t>, isolate)</a:t>
            </a:r>
            <a:r>
              <a:rPr lang="ko-KR" altLang="en-US" sz="1200" dirty="0"/>
              <a:t>하여 </a:t>
            </a:r>
            <a:r>
              <a:rPr lang="ko-KR" altLang="en-US" sz="1200" b="1" dirty="0" err="1"/>
              <a:t>이상값을</a:t>
            </a:r>
            <a:r>
              <a:rPr lang="ko-KR" altLang="en-US" sz="1200" b="1" dirty="0"/>
              <a:t> 빠르게 찾아내는 </a:t>
            </a:r>
            <a:r>
              <a:rPr lang="ko-KR" altLang="en-US" sz="1200" b="1" dirty="0" smtClean="0"/>
              <a:t>알고리즘</a:t>
            </a:r>
            <a:r>
              <a:rPr lang="en-US" altLang="ko-KR" sz="1200" dirty="0" smtClean="0"/>
              <a:t>.</a:t>
            </a:r>
            <a:endParaRPr lang="ko-KR" altLang="en-US" sz="12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53347"/>
              </p:ext>
            </p:extLst>
          </p:nvPr>
        </p:nvGraphicFramePr>
        <p:xfrm>
          <a:off x="6467936" y="4357944"/>
          <a:ext cx="4835530" cy="20953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17765">
                  <a:extLst>
                    <a:ext uri="{9D8B030D-6E8A-4147-A177-3AD203B41FA5}">
                      <a16:colId xmlns:a16="http://schemas.microsoft.com/office/drawing/2014/main" val="2836696882"/>
                    </a:ext>
                  </a:extLst>
                </a:gridCol>
                <a:gridCol w="2417765">
                  <a:extLst>
                    <a:ext uri="{9D8B030D-6E8A-4147-A177-3AD203B41FA5}">
                      <a16:colId xmlns:a16="http://schemas.microsoft.com/office/drawing/2014/main" val="3701116745"/>
                    </a:ext>
                  </a:extLst>
                </a:gridCol>
              </a:tblGrid>
              <a:tr h="240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항목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68229"/>
                  </a:ext>
                </a:extLst>
              </a:tr>
              <a:tr h="5360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비지도 학습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라벨</a:t>
                      </a:r>
                      <a:r>
                        <a:rPr lang="en-US" altLang="ko-KR" sz="1100" dirty="0" smtClean="0"/>
                        <a:t>(label) </a:t>
                      </a:r>
                      <a:r>
                        <a:rPr lang="ko-KR" altLang="en-US" sz="1100" dirty="0" smtClean="0"/>
                        <a:t>없이 이상</a:t>
                      </a:r>
                      <a:r>
                        <a:rPr lang="ko-KR" altLang="en-US" sz="1100" baseline="0" dirty="0" smtClean="0"/>
                        <a:t> 탐지 가능</a:t>
                      </a: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smtClean="0"/>
                        <a:t>정상</a:t>
                      </a:r>
                      <a:r>
                        <a:rPr lang="en-US" altLang="ko-KR" sz="1100" baseline="0" dirty="0" smtClean="0"/>
                        <a:t>/</a:t>
                      </a:r>
                      <a:r>
                        <a:rPr lang="ko-KR" altLang="en-US" sz="1100" baseline="0" dirty="0" smtClean="0"/>
                        <a:t>이상 여부 미리 알 필요 없음</a:t>
                      </a:r>
                      <a:r>
                        <a:rPr lang="en-US" altLang="ko-KR" sz="1100" baseline="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58046"/>
                  </a:ext>
                </a:extLst>
              </a:tr>
              <a:tr h="552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격리 기반 탐지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트리 기반 모델을 통해</a:t>
                      </a:r>
                      <a:r>
                        <a:rPr lang="ko-KR" altLang="en-US" sz="1100" baseline="0" dirty="0" smtClean="0"/>
                        <a:t> 샘플을 분할하는 데 필요한 깊이</a:t>
                      </a:r>
                      <a:r>
                        <a:rPr lang="en-US" altLang="ko-KR" sz="1100" baseline="0" dirty="0" smtClean="0"/>
                        <a:t>(depth)</a:t>
                      </a:r>
                      <a:r>
                        <a:rPr lang="ko-KR" altLang="en-US" sz="1100" baseline="0" dirty="0" smtClean="0"/>
                        <a:t>를 기준으로 이상 여부 판단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738736"/>
                  </a:ext>
                </a:extLst>
              </a:tr>
              <a:tr h="396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빠른 연산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고차원 데이터에서도 연산 속도가 빠름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956709"/>
                  </a:ext>
                </a:extLst>
              </a:tr>
              <a:tr h="2791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스케일러블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대용량 데이터셋에도 적용 가능</a:t>
                      </a:r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400853"/>
                  </a:ext>
                </a:extLst>
              </a:tr>
            </a:tbl>
          </a:graphicData>
        </a:graphic>
      </p:graphicFrame>
      <p:pic>
        <p:nvPicPr>
          <p:cNvPr id="2051" name="Picture 3" descr="44. Isolation Forest에 대해서 알아보자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3" y="3089814"/>
            <a:ext cx="6170359" cy="297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1456" y="4033397"/>
            <a:ext cx="187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주요 특징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7344" y="2701165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/>
              <a:t>[</a:t>
            </a:r>
            <a:r>
              <a:rPr lang="ko-KR" altLang="en-US" sz="1200" dirty="0" smtClean="0"/>
              <a:t>작동 원리</a:t>
            </a:r>
            <a:r>
              <a:rPr lang="en-US" altLang="ko-KR" sz="1200" dirty="0" smtClean="0"/>
              <a:t>]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 smtClean="0">
                <a:latin typeface="Arial" panose="020B0604020202020204" pitchFamily="34" charset="0"/>
              </a:rPr>
              <a:t>무작위로 </a:t>
            </a:r>
            <a:r>
              <a:rPr lang="ko-KR" altLang="ko-KR" sz="1200" dirty="0" err="1">
                <a:latin typeface="Arial" panose="020B0604020202020204" pitchFamily="34" charset="0"/>
              </a:rPr>
              <a:t>feature를</a:t>
            </a:r>
            <a:r>
              <a:rPr lang="ko-KR" altLang="ko-KR" sz="1200" dirty="0">
                <a:latin typeface="Arial" panose="020B0604020202020204" pitchFamily="34" charset="0"/>
              </a:rPr>
              <a:t> 선택하고, 무작위로 </a:t>
            </a:r>
            <a:r>
              <a:rPr lang="ko-KR" altLang="ko-KR" sz="1200" dirty="0" err="1">
                <a:latin typeface="Arial" panose="020B0604020202020204" pitchFamily="34" charset="0"/>
              </a:rPr>
              <a:t>split</a:t>
            </a:r>
            <a:r>
              <a:rPr lang="ko-KR" altLang="ko-KR" sz="1200" dirty="0">
                <a:latin typeface="Arial" panose="020B0604020202020204" pitchFamily="34" charset="0"/>
              </a:rPr>
              <a:t> </a:t>
            </a:r>
            <a:r>
              <a:rPr lang="ko-KR" altLang="ko-KR" sz="1200" dirty="0" err="1">
                <a:latin typeface="Arial" panose="020B0604020202020204" pitchFamily="34" charset="0"/>
              </a:rPr>
              <a:t>value를</a:t>
            </a:r>
            <a:r>
              <a:rPr lang="ko-KR" altLang="ko-KR" sz="1200" dirty="0">
                <a:latin typeface="Arial" panose="020B0604020202020204" pitchFamily="34" charset="0"/>
              </a:rPr>
              <a:t> 선택하여</a:t>
            </a:r>
            <a:br>
              <a:rPr lang="ko-KR" altLang="ko-KR" sz="1200" dirty="0">
                <a:latin typeface="Arial" panose="020B0604020202020204" pitchFamily="34" charset="0"/>
              </a:rPr>
            </a:br>
            <a:r>
              <a:rPr lang="ko-KR" altLang="ko-KR" sz="1200" b="1" dirty="0" err="1">
                <a:latin typeface="Arial" panose="020B0604020202020204" pitchFamily="34" charset="0"/>
              </a:rPr>
              <a:t>랜덤하게</a:t>
            </a:r>
            <a:r>
              <a:rPr lang="ko-KR" altLang="ko-KR" sz="1200" b="1" dirty="0">
                <a:latin typeface="Arial" panose="020B0604020202020204" pitchFamily="34" charset="0"/>
              </a:rPr>
              <a:t> 데이터를 분할 → 트리 구조 </a:t>
            </a:r>
            <a:r>
              <a:rPr lang="ko-KR" altLang="ko-KR" sz="1200" b="1" dirty="0" smtClean="0">
                <a:latin typeface="Arial" panose="020B0604020202020204" pitchFamily="34" charset="0"/>
              </a:rPr>
              <a:t>형성</a:t>
            </a:r>
            <a:endParaRPr lang="en-US" altLang="ko-KR" sz="1200" dirty="0" smtClean="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dirty="0" err="1" smtClean="0">
                <a:latin typeface="Arial" panose="020B0604020202020204" pitchFamily="34" charset="0"/>
              </a:rPr>
              <a:t>이상값은</a:t>
            </a:r>
            <a:r>
              <a:rPr lang="ko-KR" altLang="ko-KR" sz="1200" b="1" dirty="0" smtClean="0">
                <a:latin typeface="Arial" panose="020B0604020202020204" pitchFamily="34" charset="0"/>
              </a:rPr>
              <a:t> </a:t>
            </a:r>
            <a:r>
              <a:rPr lang="ko-KR" altLang="ko-KR" sz="1200" b="1" dirty="0">
                <a:latin typeface="Arial" panose="020B0604020202020204" pitchFamily="34" charset="0"/>
              </a:rPr>
              <a:t>다른 점들과 멀리 떨어져 있어서</a:t>
            </a:r>
            <a:r>
              <a:rPr lang="ko-KR" altLang="ko-KR" sz="1200" dirty="0">
                <a:latin typeface="Arial" panose="020B0604020202020204" pitchFamily="34" charset="0"/>
              </a:rPr>
              <a:t> 트리의 </a:t>
            </a:r>
            <a:r>
              <a:rPr lang="ko-KR" altLang="ko-KR" sz="1200" b="1" dirty="0">
                <a:latin typeface="Arial" panose="020B0604020202020204" pitchFamily="34" charset="0"/>
              </a:rPr>
              <a:t>상위 노드에서 쉽게 격리됨 </a:t>
            </a:r>
            <a:endParaRPr lang="en-US" altLang="ko-KR" sz="1200" b="1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smtClean="0">
                <a:latin typeface="Arial" panose="020B0604020202020204" pitchFamily="34" charset="0"/>
              </a:rPr>
              <a:t>→ </a:t>
            </a:r>
            <a:r>
              <a:rPr lang="ko-KR" altLang="ko-KR" sz="1200" b="1" dirty="0">
                <a:latin typeface="Arial" panose="020B0604020202020204" pitchFamily="34" charset="0"/>
              </a:rPr>
              <a:t>분할 깊이가 </a:t>
            </a:r>
            <a:r>
              <a:rPr lang="ko-KR" altLang="ko-KR" sz="1200" b="1" dirty="0" smtClean="0">
                <a:latin typeface="Arial" panose="020B0604020202020204" pitchFamily="34" charset="0"/>
              </a:rPr>
              <a:t>낮음</a:t>
            </a:r>
            <a:endParaRPr lang="en-US" altLang="ko-KR" sz="1200" dirty="0" smtClean="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 smtClean="0">
                <a:latin typeface="Arial" panose="020B0604020202020204" pitchFamily="34" charset="0"/>
              </a:rPr>
              <a:t>평균 </a:t>
            </a:r>
            <a:r>
              <a:rPr lang="ko-KR" altLang="ko-KR" sz="1200" dirty="0">
                <a:latin typeface="Arial" panose="020B0604020202020204" pitchFamily="34" charset="0"/>
              </a:rPr>
              <a:t>격리 깊이가 짧을수록 </a:t>
            </a:r>
            <a:r>
              <a:rPr lang="ko-KR" altLang="ko-KR" sz="1200" b="1" dirty="0" err="1">
                <a:latin typeface="Arial" panose="020B0604020202020204" pitchFamily="34" charset="0"/>
              </a:rPr>
              <a:t>이상치일</a:t>
            </a:r>
            <a:r>
              <a:rPr lang="ko-KR" altLang="ko-KR" sz="1200" b="1" dirty="0">
                <a:latin typeface="Arial" panose="020B0604020202020204" pitchFamily="34" charset="0"/>
              </a:rPr>
              <a:t> 가능성이 </a:t>
            </a:r>
            <a:r>
              <a:rPr lang="ko-KR" altLang="ko-KR" sz="1200" b="1" dirty="0" smtClean="0">
                <a:latin typeface="Arial" panose="020B0604020202020204" pitchFamily="34" charset="0"/>
              </a:rPr>
              <a:t>높음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58665" cy="369332"/>
            <a:chOff x="541891" y="1430219"/>
            <a:chExt cx="10558665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76121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SHAP</a:t>
              </a:r>
              <a:r>
                <a:rPr lang="en-US" altLang="ko-KR" b="1" dirty="0"/>
                <a:t> (</a:t>
              </a:r>
              <a:r>
                <a:rPr lang="en-US" altLang="ko-KR" b="1" dirty="0" err="1"/>
                <a:t>SHapley</a:t>
              </a:r>
              <a:r>
                <a:rPr lang="en-US" altLang="ko-KR" b="1" dirty="0"/>
                <a:t> Additive </a:t>
              </a:r>
              <a:r>
                <a:rPr lang="en-US" altLang="ko-KR" b="1" dirty="0" err="1"/>
                <a:t>exPlanations</a:t>
              </a:r>
              <a:r>
                <a:rPr lang="en-US" altLang="ko-KR" b="1" dirty="0"/>
                <a:t>)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248D3890-72E2-45B1-AACB-04DA448EE1C7}"/>
              </a:ext>
            </a:extLst>
          </p:cNvPr>
          <p:cNvSpPr txBox="1"/>
          <p:nvPr/>
        </p:nvSpPr>
        <p:spPr>
          <a:xfrm>
            <a:off x="668336" y="1983996"/>
            <a:ext cx="8920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모델의 </a:t>
            </a:r>
            <a:r>
              <a:rPr lang="ko-KR" altLang="en-US" sz="1600" dirty="0" err="1" smtClean="0"/>
              <a:t>예측값을</a:t>
            </a:r>
            <a:r>
              <a:rPr lang="ko-KR" altLang="en-US" sz="1600" dirty="0" smtClean="0"/>
              <a:t> </a:t>
            </a:r>
            <a:r>
              <a:rPr lang="ko-KR" altLang="en-US" sz="1600" b="1" dirty="0"/>
              <a:t>각 피처의 기여도</a:t>
            </a:r>
            <a:r>
              <a:rPr lang="ko-KR" altLang="en-US" sz="1600" dirty="0"/>
              <a:t>로 분해해주는 </a:t>
            </a:r>
            <a:r>
              <a:rPr lang="ko-KR" altLang="en-US" sz="1600" b="1" dirty="0"/>
              <a:t>설명 가능한 </a:t>
            </a:r>
            <a:r>
              <a:rPr lang="en-US" altLang="ko-KR" sz="1600" b="1" dirty="0" smtClean="0"/>
              <a:t>AI(XAI;</a:t>
            </a:r>
            <a:r>
              <a:rPr lang="en-US" altLang="ko-KR" dirty="0"/>
              <a:t> </a:t>
            </a:r>
            <a:r>
              <a:rPr lang="en-US" altLang="ko-KR" b="1" dirty="0" err="1" smtClean="0"/>
              <a:t>eXplainable</a:t>
            </a:r>
            <a:r>
              <a:rPr lang="en-US" altLang="ko-KR" b="1" dirty="0" smtClean="0"/>
              <a:t> </a:t>
            </a:r>
            <a:r>
              <a:rPr lang="en-US" altLang="ko-KR" b="1" dirty="0"/>
              <a:t>AI</a:t>
            </a:r>
            <a:r>
              <a:rPr lang="en-US" altLang="ko-KR" sz="1600" b="1" dirty="0" smtClean="0"/>
              <a:t>)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기법</a:t>
            </a:r>
            <a:r>
              <a:rPr lang="en-US" altLang="ko-KR" sz="1600" dirty="0" smtClean="0"/>
              <a:t>.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891" y="3461630"/>
            <a:ext cx="4689189" cy="277264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45081"/>
              </p:ext>
            </p:extLst>
          </p:nvPr>
        </p:nvGraphicFramePr>
        <p:xfrm>
          <a:off x="5476105" y="2910825"/>
          <a:ext cx="6353704" cy="20114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76852">
                  <a:extLst>
                    <a:ext uri="{9D8B030D-6E8A-4147-A177-3AD203B41FA5}">
                      <a16:colId xmlns:a16="http://schemas.microsoft.com/office/drawing/2014/main" val="3451416643"/>
                    </a:ext>
                  </a:extLst>
                </a:gridCol>
                <a:gridCol w="3176852">
                  <a:extLst>
                    <a:ext uri="{9D8B030D-6E8A-4147-A177-3AD203B41FA5}">
                      <a16:colId xmlns:a16="http://schemas.microsoft.com/office/drawing/2014/main" val="3311306656"/>
                    </a:ext>
                  </a:extLst>
                </a:gridCol>
              </a:tblGrid>
              <a:tr h="319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035184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직관적인 해석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각 </a:t>
                      </a:r>
                      <a:r>
                        <a:rPr lang="en-US" altLang="ko-KR" sz="1200" dirty="0" smtClean="0"/>
                        <a:t>feature</a:t>
                      </a:r>
                      <a:r>
                        <a:rPr lang="ko-KR" altLang="en-US" sz="1200" baseline="0" dirty="0" smtClean="0"/>
                        <a:t>가 </a:t>
                      </a:r>
                      <a:r>
                        <a:rPr lang="ko-KR" altLang="en-US" sz="1200" baseline="0" dirty="0" err="1" smtClean="0"/>
                        <a:t>예측값을</a:t>
                      </a:r>
                      <a:r>
                        <a:rPr lang="ko-KR" altLang="en-US" sz="1200" baseline="0" dirty="0" smtClean="0"/>
                        <a:t> 얼마나 올렸는지</a:t>
                      </a:r>
                      <a:r>
                        <a:rPr lang="en-US" altLang="ko-KR" sz="1200" baseline="0" dirty="0" smtClean="0"/>
                        <a:t>(+), </a:t>
                      </a:r>
                      <a:r>
                        <a:rPr lang="ko-KR" altLang="en-US" sz="1200" baseline="0" dirty="0" smtClean="0"/>
                        <a:t>내렸는지</a:t>
                      </a:r>
                      <a:r>
                        <a:rPr lang="en-US" altLang="ko-KR" sz="1200" baseline="0" dirty="0" smtClean="0"/>
                        <a:t>(-) </a:t>
                      </a:r>
                      <a:r>
                        <a:rPr lang="ko-KR" altLang="en-US" sz="1200" baseline="0" dirty="0" smtClean="0"/>
                        <a:t>확인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87255"/>
                  </a:ext>
                </a:extLst>
              </a:tr>
              <a:tr h="319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모델에 독립적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XGBoost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KNN</a:t>
                      </a:r>
                      <a:r>
                        <a:rPr lang="ko-KR" altLang="en-US" sz="1200" baseline="0" dirty="0" smtClean="0"/>
                        <a:t>등 다양한 모델에 적용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610820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 샘플 기준 해석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데이터에 대한 전역</a:t>
                      </a:r>
                      <a:r>
                        <a:rPr lang="en-US" altLang="ko-KR" sz="1200" dirty="0" smtClean="0"/>
                        <a:t>(global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영향도 </a:t>
                      </a:r>
                      <a:r>
                        <a:rPr lang="en-US" altLang="ko-KR" sz="1200" baseline="0" dirty="0" smtClean="0"/>
                        <a:t>+ </a:t>
                      </a:r>
                      <a:r>
                        <a:rPr lang="ko-KR" altLang="en-US" sz="1200" baseline="0" dirty="0" smtClean="0"/>
                        <a:t>개별 샘플 지역</a:t>
                      </a:r>
                      <a:r>
                        <a:rPr lang="en-US" altLang="ko-KR" sz="1200" baseline="0" dirty="0" smtClean="0"/>
                        <a:t>(local) </a:t>
                      </a:r>
                      <a:r>
                        <a:rPr lang="ko-KR" altLang="en-US" sz="1200" baseline="0" dirty="0" smtClean="0"/>
                        <a:t>해석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3729"/>
                  </a:ext>
                </a:extLst>
              </a:tr>
              <a:tr h="382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변수 순위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예측에 가장 영향력 있는 변수 </a:t>
                      </a:r>
                      <a:r>
                        <a:rPr lang="en-US" altLang="ko-KR" sz="1200" dirty="0" smtClean="0"/>
                        <a:t>Top 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시각화 가능</a:t>
                      </a:r>
                      <a:r>
                        <a:rPr lang="en-US" altLang="ko-KR" sz="1200" baseline="0" dirty="0" smtClean="0"/>
                        <a:t>(summary plot)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459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11924" y="2524354"/>
            <a:ext cx="227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주요 특징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448745" y="5144031"/>
            <a:ext cx="5832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사용 목적</a:t>
            </a:r>
            <a:r>
              <a:rPr lang="en-US" altLang="ko-KR" sz="1400" dirty="0" smtClean="0"/>
              <a:t>]</a:t>
            </a:r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b="1" dirty="0" err="1" smtClean="0"/>
              <a:t>XGBoost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불량 예측 결과 해석</a:t>
            </a:r>
            <a:endParaRPr lang="en-US" altLang="ko-KR" sz="1600" dirty="0" smtClean="0"/>
          </a:p>
          <a:p>
            <a:r>
              <a:rPr lang="en-US" altLang="ko-KR" sz="1600" b="1" dirty="0" smtClean="0"/>
              <a:t>SHAP Bar Plot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전체 데이터 기준 영향도 순위 시각화</a:t>
            </a:r>
            <a:endParaRPr lang="en-US" altLang="ko-KR" sz="16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l="23495" t="22365" r="1" b="2645"/>
          <a:stretch/>
        </p:blipFill>
        <p:spPr>
          <a:xfrm>
            <a:off x="1119931" y="2677263"/>
            <a:ext cx="3634253" cy="7243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</a:t>
            </a:r>
            <a:r>
              <a:rPr lang="ko-KR" altLang="en-US" sz="1400" b="1" spc="-100" dirty="0" smtClean="0">
                <a:solidFill>
                  <a:schemeClr val="accent1"/>
                </a:solidFill>
                <a:latin typeface="+mn-ea"/>
              </a:rPr>
              <a:t>선정 및 분석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1320</Words>
  <Application>Microsoft Office PowerPoint</Application>
  <PresentationFormat>와이드스크린</PresentationFormat>
  <Paragraphs>254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Pretendard SemiBold</vt:lpstr>
      <vt:lpstr>맑은 고딕</vt:lpstr>
      <vt:lpstr>맑은 고딕 Semilight</vt:lpstr>
      <vt:lpstr>세방고딕 Bold</vt:lpstr>
      <vt:lpstr>세방고딕 Regular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USER</cp:lastModifiedBy>
  <cp:revision>76</cp:revision>
  <dcterms:created xsi:type="dcterms:W3CDTF">2023-12-20T03:00:25Z</dcterms:created>
  <dcterms:modified xsi:type="dcterms:W3CDTF">2025-06-10T12:36:13Z</dcterms:modified>
</cp:coreProperties>
</file>